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23" r:id="rId5"/>
    <p:sldId id="406" r:id="rId6"/>
    <p:sldId id="258" r:id="rId7"/>
    <p:sldId id="259" r:id="rId8"/>
    <p:sldId id="260" r:id="rId9"/>
    <p:sldId id="261" r:id="rId10"/>
    <p:sldId id="262" r:id="rId11"/>
    <p:sldId id="263" r:id="rId12"/>
    <p:sldId id="305"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392" r:id="rId32"/>
    <p:sldId id="282" r:id="rId33"/>
    <p:sldId id="283" r:id="rId34"/>
    <p:sldId id="284" r:id="rId35"/>
    <p:sldId id="285" r:id="rId36"/>
    <p:sldId id="306" r:id="rId37"/>
    <p:sldId id="286" r:id="rId38"/>
    <p:sldId id="287" r:id="rId39"/>
    <p:sldId id="288" r:id="rId40"/>
    <p:sldId id="289" r:id="rId41"/>
    <p:sldId id="290" r:id="rId42"/>
    <p:sldId id="291" r:id="rId43"/>
    <p:sldId id="292" r:id="rId44"/>
    <p:sldId id="295" r:id="rId45"/>
    <p:sldId id="296" r:id="rId46"/>
    <p:sldId id="293" r:id="rId47"/>
    <p:sldId id="294" r:id="rId48"/>
    <p:sldId id="298" r:id="rId49"/>
    <p:sldId id="299" r:id="rId50"/>
    <p:sldId id="300" r:id="rId51"/>
    <p:sldId id="301" r:id="rId52"/>
    <p:sldId id="297" r:id="rId53"/>
    <p:sldId id="302" r:id="rId54"/>
    <p:sldId id="303" r:id="rId55"/>
    <p:sldId id="401" r:id="rId56"/>
    <p:sldId id="307" r:id="rId57"/>
    <p:sldId id="304"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8" r:id="rId77"/>
    <p:sldId id="326" r:id="rId78"/>
    <p:sldId id="327" r:id="rId79"/>
    <p:sldId id="329" r:id="rId80"/>
    <p:sldId id="330" r:id="rId81"/>
    <p:sldId id="331" r:id="rId82"/>
    <p:sldId id="332" r:id="rId83"/>
    <p:sldId id="333" r:id="rId84"/>
    <p:sldId id="334" r:id="rId85"/>
    <p:sldId id="335" r:id="rId86"/>
    <p:sldId id="402" r:id="rId87"/>
    <p:sldId id="336" r:id="rId88"/>
    <p:sldId id="337" r:id="rId89"/>
    <p:sldId id="338" r:id="rId90"/>
    <p:sldId id="339" r:id="rId91"/>
    <p:sldId id="340" r:id="rId92"/>
    <p:sldId id="341" r:id="rId93"/>
    <p:sldId id="342" r:id="rId94"/>
    <p:sldId id="343" r:id="rId95"/>
    <p:sldId id="344" r:id="rId96"/>
    <p:sldId id="345" r:id="rId97"/>
    <p:sldId id="346" r:id="rId98"/>
    <p:sldId id="420" r:id="rId99"/>
    <p:sldId id="348" r:id="rId100"/>
    <p:sldId id="349" r:id="rId101"/>
    <p:sldId id="350" r:id="rId102"/>
    <p:sldId id="351" r:id="rId103"/>
    <p:sldId id="403" r:id="rId104"/>
    <p:sldId id="353" r:id="rId105"/>
    <p:sldId id="360" r:id="rId106"/>
    <p:sldId id="382" r:id="rId107"/>
    <p:sldId id="384" r:id="rId108"/>
    <p:sldId id="356" r:id="rId109"/>
    <p:sldId id="408" r:id="rId110"/>
    <p:sldId id="355" r:id="rId111"/>
    <p:sldId id="394" r:id="rId112"/>
    <p:sldId id="407" r:id="rId113"/>
    <p:sldId id="352" r:id="rId114"/>
    <p:sldId id="409" r:id="rId115"/>
    <p:sldId id="389" r:id="rId116"/>
    <p:sldId id="388" r:id="rId117"/>
    <p:sldId id="410" r:id="rId118"/>
    <p:sldId id="362" r:id="rId119"/>
    <p:sldId id="376" r:id="rId120"/>
    <p:sldId id="365" r:id="rId121"/>
    <p:sldId id="366" r:id="rId122"/>
    <p:sldId id="379" r:id="rId123"/>
    <p:sldId id="357" r:id="rId124"/>
    <p:sldId id="412" r:id="rId125"/>
    <p:sldId id="368" r:id="rId126"/>
    <p:sldId id="371" r:id="rId127"/>
    <p:sldId id="411" r:id="rId128"/>
    <p:sldId id="413" r:id="rId129"/>
    <p:sldId id="404" r:id="rId130"/>
    <p:sldId id="415" r:id="rId131"/>
    <p:sldId id="363" r:id="rId132"/>
    <p:sldId id="364" r:id="rId133"/>
    <p:sldId id="377" r:id="rId134"/>
    <p:sldId id="378" r:id="rId135"/>
    <p:sldId id="354" r:id="rId136"/>
    <p:sldId id="396" r:id="rId137"/>
    <p:sldId id="391" r:id="rId138"/>
    <p:sldId id="381" r:id="rId139"/>
    <p:sldId id="418" r:id="rId140"/>
    <p:sldId id="416" r:id="rId141"/>
    <p:sldId id="369" r:id="rId142"/>
    <p:sldId id="361" r:id="rId143"/>
    <p:sldId id="395" r:id="rId144"/>
    <p:sldId id="417" r:id="rId145"/>
    <p:sldId id="422" r:id="rId1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462"/>
    <a:srgbClr val="009A93"/>
    <a:srgbClr val="7E519C"/>
    <a:srgbClr val="009993"/>
    <a:srgbClr val="E4F0D8"/>
    <a:srgbClr val="005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A94413-D162-4D20-BACE-8B30CFB27018}" v="36" dt="2024-06-04T09:22:05.607"/>
    <p1510:client id="{E7145CA6-EA7B-CED4-4153-3E3709015538}" v="29" dt="2024-06-04T09:34:27.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437" y="7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heme" Target="theme/theme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575B7-1595-4AFE-AA50-4F193B7ABA3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49AC9EB-1638-4E16-98FC-D5D5E919D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B6C756A-2433-4D2C-81AA-85B5EB521A65}"/>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5" name="Tijdelijke aanduiding voor voettekst 4">
            <a:extLst>
              <a:ext uri="{FF2B5EF4-FFF2-40B4-BE49-F238E27FC236}">
                <a16:creationId xmlns:a16="http://schemas.microsoft.com/office/drawing/2014/main" id="{C9B8D799-A412-4F79-B714-884D4A93D04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D2EADF-67D1-4456-87AB-4294134B7063}"/>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26475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4B170-5557-4BD4-9869-3C3FCC5FD1C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40174D2-FBA4-49EC-8508-B5FFBF4548B1}"/>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9CFE2A2-F00D-4AFA-BD69-7A2175854FB1}"/>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5" name="Tijdelijke aanduiding voor voettekst 4">
            <a:extLst>
              <a:ext uri="{FF2B5EF4-FFF2-40B4-BE49-F238E27FC236}">
                <a16:creationId xmlns:a16="http://schemas.microsoft.com/office/drawing/2014/main" id="{1C475895-10F8-4883-AB5E-9DAB57A6485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CC7B240-80B7-4743-9D80-8242C6F2559A}"/>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393374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2147357-D4E8-46BC-80BA-C9118E416CA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0FDFC54-8D4E-418F-9E8B-C6FB0AC084AC}"/>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D138616-E814-4C91-B88F-95BCEAD5C396}"/>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5" name="Tijdelijke aanduiding voor voettekst 4">
            <a:extLst>
              <a:ext uri="{FF2B5EF4-FFF2-40B4-BE49-F238E27FC236}">
                <a16:creationId xmlns:a16="http://schemas.microsoft.com/office/drawing/2014/main" id="{381320A8-1448-4F5F-AF42-250164C813D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C5453D-F4D7-4384-AA06-6F02FFB00574}"/>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146777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E6068-D9E6-4682-8754-486E342C755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04A1A5F-0BF5-4279-A809-993A56B33023}"/>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FC1B2C-8C5C-41FE-AE39-0534D6BE3B29}"/>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5" name="Tijdelijke aanduiding voor voettekst 4">
            <a:extLst>
              <a:ext uri="{FF2B5EF4-FFF2-40B4-BE49-F238E27FC236}">
                <a16:creationId xmlns:a16="http://schemas.microsoft.com/office/drawing/2014/main" id="{012BF3F5-ED73-4060-B993-73CCC78151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8879560-3BF9-42AD-A244-08475683E5D8}"/>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2350577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8EC9E2-2F8A-4386-8171-6C2D1808EBF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F18C1AA-1B18-42A0-B24F-71B13E8F86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703E8A92-25E5-4918-B7F9-B9EDDE2ECC2D}"/>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5" name="Tijdelijke aanduiding voor voettekst 4">
            <a:extLst>
              <a:ext uri="{FF2B5EF4-FFF2-40B4-BE49-F238E27FC236}">
                <a16:creationId xmlns:a16="http://schemas.microsoft.com/office/drawing/2014/main" id="{8221DA4B-CD77-48EB-8B66-B58AB3F53A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51AB4C-6DE3-4CE7-A63A-AF4EF42BF35C}"/>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882813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B9575-E3EC-416C-BEFC-9213FF5F826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0BF1D30-0CD9-495A-86D6-F1394FD32891}"/>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76FCC3B-17EF-42E2-851F-6E2CD10AE5DF}"/>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BE03EE6-2F88-45C1-BDDF-16BE108211B3}"/>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6" name="Tijdelijke aanduiding voor voettekst 5">
            <a:extLst>
              <a:ext uri="{FF2B5EF4-FFF2-40B4-BE49-F238E27FC236}">
                <a16:creationId xmlns:a16="http://schemas.microsoft.com/office/drawing/2014/main" id="{2623AA12-E24F-47A5-A84C-410F3F67FEE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FDA8B9-15A6-4DAC-A47C-3B169E97B6F4}"/>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410269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74BED-0366-4A10-90C7-E730CD7904F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A7F1301-DD58-4931-9697-12A5F0ABFB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747094D4-FED0-4E11-BA25-82CAEE481662}"/>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0383F19-12E0-404C-BDB6-B798680F9F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4E4A6DFB-A425-4F08-B1F4-E974D87D5734}"/>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CC52A9B-EC7F-4845-9F10-1ED4E06F14A6}"/>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8" name="Tijdelijke aanduiding voor voettekst 7">
            <a:extLst>
              <a:ext uri="{FF2B5EF4-FFF2-40B4-BE49-F238E27FC236}">
                <a16:creationId xmlns:a16="http://schemas.microsoft.com/office/drawing/2014/main" id="{A4EB56CB-EE0A-4BA2-935E-C5C1FD86F1E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0029988-48ED-44DD-BA60-5E71DC097E61}"/>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1854164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8F450-DF11-4027-B6B2-473844E868A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C250F7D-050B-4666-9E1E-73A0927DE602}"/>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4" name="Tijdelijke aanduiding voor voettekst 3">
            <a:extLst>
              <a:ext uri="{FF2B5EF4-FFF2-40B4-BE49-F238E27FC236}">
                <a16:creationId xmlns:a16="http://schemas.microsoft.com/office/drawing/2014/main" id="{3D946E54-E3C4-435E-9F7B-3FED1CC64E5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578DE4F-0C76-4219-A006-316B842A72A9}"/>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3158145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5DD55B-E145-4436-95FA-FB8E09250F25}"/>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3" name="Tijdelijke aanduiding voor voettekst 2">
            <a:extLst>
              <a:ext uri="{FF2B5EF4-FFF2-40B4-BE49-F238E27FC236}">
                <a16:creationId xmlns:a16="http://schemas.microsoft.com/office/drawing/2014/main" id="{2CDB98CB-D8AD-4B1F-BA85-641095C9B92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ECF4093-60EC-4A7D-8785-8FEEA4BCA307}"/>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346447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F35A4-71EF-4C64-A235-7BE274DE1D4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F7DD7BA-C444-431A-83BD-066BB76D7A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A052692-E08F-4CD8-8F9B-1730EDF33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77BEF570-586D-46C8-B939-C95DFBD48F8A}"/>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6" name="Tijdelijke aanduiding voor voettekst 5">
            <a:extLst>
              <a:ext uri="{FF2B5EF4-FFF2-40B4-BE49-F238E27FC236}">
                <a16:creationId xmlns:a16="http://schemas.microsoft.com/office/drawing/2014/main" id="{B13C6469-B8E9-4808-8A06-53AF2B3D4F1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07AB986-B738-4103-B3D0-5DD025457BDC}"/>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221690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D4AD6-505A-4F2C-8007-1A71BE38719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B142745-C9F8-4CE1-B2D2-8E5B539828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8C731CB-C534-4CE3-A7AC-559BA8571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0067644F-E636-4A2E-BB57-C6CC30DAA935}"/>
              </a:ext>
            </a:extLst>
          </p:cNvPr>
          <p:cNvSpPr>
            <a:spLocks noGrp="1"/>
          </p:cNvSpPr>
          <p:nvPr>
            <p:ph type="dt" sz="half" idx="10"/>
          </p:nvPr>
        </p:nvSpPr>
        <p:spPr/>
        <p:txBody>
          <a:bodyPr/>
          <a:lstStyle/>
          <a:p>
            <a:fld id="{2FFE2A81-9673-4FC1-AE61-D5402DC2F29E}" type="datetimeFigureOut">
              <a:rPr lang="nl-NL" smtClean="0"/>
              <a:t>4-6-2024</a:t>
            </a:fld>
            <a:endParaRPr lang="nl-NL"/>
          </a:p>
        </p:txBody>
      </p:sp>
      <p:sp>
        <p:nvSpPr>
          <p:cNvPr id="6" name="Tijdelijke aanduiding voor voettekst 5">
            <a:extLst>
              <a:ext uri="{FF2B5EF4-FFF2-40B4-BE49-F238E27FC236}">
                <a16:creationId xmlns:a16="http://schemas.microsoft.com/office/drawing/2014/main" id="{EE92BDB8-538F-4CF6-9859-859F74C204E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7E07E45-172C-4F2E-A3D6-C959A215DC30}"/>
              </a:ext>
            </a:extLst>
          </p:cNvPr>
          <p:cNvSpPr>
            <a:spLocks noGrp="1"/>
          </p:cNvSpPr>
          <p:nvPr>
            <p:ph type="sldNum" sz="quarter" idx="12"/>
          </p:nvPr>
        </p:nvSpPr>
        <p:spPr/>
        <p:txBody>
          <a:bodyPr/>
          <a:lstStyle/>
          <a:p>
            <a:fld id="{49DFF628-1261-4F66-99C6-04DF7DAC4AC6}" type="slidenum">
              <a:rPr lang="nl-NL" smtClean="0"/>
              <a:t>‹nr.›</a:t>
            </a:fld>
            <a:endParaRPr lang="nl-NL"/>
          </a:p>
        </p:txBody>
      </p:sp>
    </p:spTree>
    <p:extLst>
      <p:ext uri="{BB962C8B-B14F-4D97-AF65-F5344CB8AC3E}">
        <p14:creationId xmlns:p14="http://schemas.microsoft.com/office/powerpoint/2010/main" val="334911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CCC430D-7AE6-4F88-AF07-CA9BA1A478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963067E-138C-4629-947D-22484554C8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41125ED-D77A-49B9-9E09-9F28C8BB35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E2A81-9673-4FC1-AE61-D5402DC2F29E}" type="datetimeFigureOut">
              <a:rPr lang="nl-NL" smtClean="0"/>
              <a:t>4-6-2024</a:t>
            </a:fld>
            <a:endParaRPr lang="nl-NL"/>
          </a:p>
        </p:txBody>
      </p:sp>
      <p:sp>
        <p:nvSpPr>
          <p:cNvPr id="5" name="Tijdelijke aanduiding voor voettekst 4">
            <a:extLst>
              <a:ext uri="{FF2B5EF4-FFF2-40B4-BE49-F238E27FC236}">
                <a16:creationId xmlns:a16="http://schemas.microsoft.com/office/drawing/2014/main" id="{CAAD12A3-1374-445B-9196-23C16093E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BF5C685-981E-49E7-9BD1-096A6F3E8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FF628-1261-4F66-99C6-04DF7DAC4AC6}" type="slidenum">
              <a:rPr lang="nl-NL" smtClean="0"/>
              <a:t>‹nr.›</a:t>
            </a:fld>
            <a:endParaRPr lang="nl-NL"/>
          </a:p>
        </p:txBody>
      </p:sp>
    </p:spTree>
    <p:extLst>
      <p:ext uri="{BB962C8B-B14F-4D97-AF65-F5344CB8AC3E}">
        <p14:creationId xmlns:p14="http://schemas.microsoft.com/office/powerpoint/2010/main" val="4221721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deelkracht.nl/"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6ADFB66-5F22-0090-733A-266C1DF5A398}"/>
              </a:ext>
            </a:extLst>
          </p:cNvPr>
          <p:cNvSpPr/>
          <p:nvPr/>
        </p:nvSpPr>
        <p:spPr>
          <a:xfrm>
            <a:off x="0" y="4236485"/>
            <a:ext cx="12295762" cy="2621515"/>
          </a:xfrm>
          <a:prstGeom prst="rect">
            <a:avLst/>
          </a:prstGeom>
          <a:solidFill>
            <a:srgbClr val="93C4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 name="Picture 2" descr="Voorbeeld van afbeelding">
            <a:extLst>
              <a:ext uri="{FF2B5EF4-FFF2-40B4-BE49-F238E27FC236}">
                <a16:creationId xmlns:a16="http://schemas.microsoft.com/office/drawing/2014/main" id="{C5942C8E-BC66-59A1-C76F-62531FAFE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653" y="-331512"/>
            <a:ext cx="6152547" cy="61525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fbeelding met tekst, Lettertype, Graphics, logo&#10;&#10;Automatisch gegenereerde beschrijving">
            <a:extLst>
              <a:ext uri="{FF2B5EF4-FFF2-40B4-BE49-F238E27FC236}">
                <a16:creationId xmlns:a16="http://schemas.microsoft.com/office/drawing/2014/main" id="{364C5CAA-B238-D7B8-67E0-49769D7F4021}"/>
              </a:ext>
            </a:extLst>
          </p:cNvPr>
          <p:cNvPicPr/>
          <p:nvPr/>
        </p:nvPicPr>
        <p:blipFill>
          <a:blip r:embed="rId3"/>
          <a:stretch>
            <a:fillRect/>
          </a:stretch>
        </p:blipFill>
        <p:spPr>
          <a:xfrm>
            <a:off x="9365264" y="0"/>
            <a:ext cx="2813989" cy="841476"/>
          </a:xfrm>
          <a:prstGeom prst="rect">
            <a:avLst/>
          </a:prstGeom>
        </p:spPr>
      </p:pic>
    </p:spTree>
    <p:extLst>
      <p:ext uri="{BB962C8B-B14F-4D97-AF65-F5344CB8AC3E}">
        <p14:creationId xmlns:p14="http://schemas.microsoft.com/office/powerpoint/2010/main" val="1360326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F1A24B2-1770-44B9-9F16-04B0D2B9D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pic>
        <p:nvPicPr>
          <p:cNvPr id="5" name="Afbeelding 4">
            <a:extLst>
              <a:ext uri="{FF2B5EF4-FFF2-40B4-BE49-F238E27FC236}">
                <a16:creationId xmlns:a16="http://schemas.microsoft.com/office/drawing/2014/main" id="{5AF7E5A9-3D49-47ED-847C-CC2F8D98A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1735652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7E519C"/>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9D35EE6-2AFC-4794-B0D8-BFA4AFE81822}"/>
              </a:ext>
            </a:extLst>
          </p:cNvPr>
          <p:cNvSpPr txBox="1"/>
          <p:nvPr/>
        </p:nvSpPr>
        <p:spPr>
          <a:xfrm>
            <a:off x="0" y="2505670"/>
            <a:ext cx="12192000" cy="923330"/>
          </a:xfrm>
          <a:prstGeom prst="rect">
            <a:avLst/>
          </a:prstGeom>
          <a:noFill/>
        </p:spPr>
        <p:txBody>
          <a:bodyPr wrap="square" rtlCol="0">
            <a:spAutoFit/>
          </a:bodyPr>
          <a:lstStyle/>
          <a:p>
            <a:pPr algn="ctr"/>
            <a:r>
              <a:rPr lang="nl-NL" sz="5400">
                <a:solidFill>
                  <a:schemeClr val="bg1"/>
                </a:solidFill>
              </a:rPr>
              <a:t>Klaar</a:t>
            </a:r>
          </a:p>
        </p:txBody>
      </p:sp>
    </p:spTree>
    <p:extLst>
      <p:ext uri="{BB962C8B-B14F-4D97-AF65-F5344CB8AC3E}">
        <p14:creationId xmlns:p14="http://schemas.microsoft.com/office/powerpoint/2010/main" val="21245400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9A93"/>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92D8D96-29B8-4C16-BB8E-B33A86C689F3}"/>
              </a:ext>
            </a:extLst>
          </p:cNvPr>
          <p:cNvSpPr txBox="1"/>
          <p:nvPr/>
        </p:nvSpPr>
        <p:spPr>
          <a:xfrm>
            <a:off x="-41" y="2554661"/>
            <a:ext cx="12192041" cy="1477328"/>
          </a:xfrm>
          <a:prstGeom prst="rect">
            <a:avLst/>
          </a:prstGeom>
          <a:noFill/>
        </p:spPr>
        <p:txBody>
          <a:bodyPr wrap="square" rtlCol="0">
            <a:spAutoFit/>
          </a:bodyPr>
          <a:lstStyle/>
          <a:p>
            <a:pPr algn="ctr"/>
            <a:r>
              <a:rPr lang="nl-NL" sz="5400">
                <a:solidFill>
                  <a:schemeClr val="bg1"/>
                </a:solidFill>
                <a:latin typeface="Arial" charset="0"/>
                <a:cs typeface="Arial" charset="0"/>
              </a:rPr>
              <a:t>Set D</a:t>
            </a:r>
          </a:p>
          <a:p>
            <a:pPr algn="ctr"/>
            <a:r>
              <a:rPr lang="nl-NL">
                <a:solidFill>
                  <a:schemeClr val="bg1"/>
                </a:solidFill>
              </a:rPr>
              <a:t>Vroeg-fonologische ontwikkeling</a:t>
            </a:r>
          </a:p>
          <a:p>
            <a:pPr algn="ctr"/>
            <a:r>
              <a:rPr lang="nl-NL">
                <a:solidFill>
                  <a:schemeClr val="bg1"/>
                </a:solidFill>
              </a:rPr>
              <a:t>Deel 1</a:t>
            </a:r>
          </a:p>
        </p:txBody>
      </p:sp>
    </p:spTree>
    <p:extLst>
      <p:ext uri="{BB962C8B-B14F-4D97-AF65-F5344CB8AC3E}">
        <p14:creationId xmlns:p14="http://schemas.microsoft.com/office/powerpoint/2010/main" val="17954308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A53C339-1D6E-404C-AC04-008CA89AD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8251327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B0D241-C6DA-4D89-BD31-F4D1208FA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48719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9744349-DA64-4874-A643-0550FB67F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891624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990E0AE-4D4B-44EA-886A-2F0843E58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7301542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2ABBA0-629B-4C68-8724-19985A8A4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4354714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192F189-2533-420C-9B60-2E3C87185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3900796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5D33E26-DE10-4332-9809-D2EE23C9C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9871927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EA21DD1-6D27-4BA7-9904-1AC3E11F8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98713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642E12E-A3D5-47CB-91E5-83CC7DA08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1597009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F207225-0132-4764-8765-7611F51F6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8688687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5BEF6FA-3DBD-47C0-816A-5FAEBEB96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367544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4A5E82F-CACD-443E-9180-F21429501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1357054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F9C2CDA-F607-4527-9374-C1C1EED45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4876309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F8002B0-F31A-4827-AE22-004656852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2293109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7BE964B-2BEB-4A7A-9481-60DEC44A0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2944880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5187D7-9EC2-4C29-9795-F1D34F5C3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2002704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842F92-8264-47E0-93F9-BF978BE67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4655402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34AD0EC-EA36-47C8-AFBC-DDDE65515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7810287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B0269F3-2A7B-4463-A245-64E8898B9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74035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9A79E58-037C-40BB-8E9F-9D603F888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4412805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7ED1372-C086-446E-B339-E6DA3AF77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5155940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C85220D-BD60-4E8B-93E3-4314B53DE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6669785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164D61B-4875-4126-ACB5-E008CABF6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868000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931B6EF-DED8-467F-B7C8-EBD275098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5851768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281A60E-BBFE-4621-8524-3E676EBBA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7173097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FD43A49-2611-4127-8237-9F806DC06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2938048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9A93"/>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9D35EE6-2AFC-4794-B0D8-BFA4AFE81822}"/>
              </a:ext>
            </a:extLst>
          </p:cNvPr>
          <p:cNvSpPr txBox="1"/>
          <p:nvPr/>
        </p:nvSpPr>
        <p:spPr>
          <a:xfrm>
            <a:off x="0" y="2505670"/>
            <a:ext cx="12192000" cy="923330"/>
          </a:xfrm>
          <a:prstGeom prst="rect">
            <a:avLst/>
          </a:prstGeom>
          <a:noFill/>
        </p:spPr>
        <p:txBody>
          <a:bodyPr wrap="square" rtlCol="0">
            <a:spAutoFit/>
          </a:bodyPr>
          <a:lstStyle/>
          <a:p>
            <a:pPr algn="ctr"/>
            <a:r>
              <a:rPr lang="nl-NL" sz="5400">
                <a:solidFill>
                  <a:schemeClr val="bg1"/>
                </a:solidFill>
              </a:rPr>
              <a:t>Klaar</a:t>
            </a:r>
          </a:p>
        </p:txBody>
      </p:sp>
    </p:spTree>
    <p:extLst>
      <p:ext uri="{BB962C8B-B14F-4D97-AF65-F5344CB8AC3E}">
        <p14:creationId xmlns:p14="http://schemas.microsoft.com/office/powerpoint/2010/main" val="41107712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9A93"/>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92D8D96-29B8-4C16-BB8E-B33A86C689F3}"/>
              </a:ext>
            </a:extLst>
          </p:cNvPr>
          <p:cNvSpPr txBox="1"/>
          <p:nvPr/>
        </p:nvSpPr>
        <p:spPr>
          <a:xfrm>
            <a:off x="-41" y="2554661"/>
            <a:ext cx="12192041" cy="1477328"/>
          </a:xfrm>
          <a:prstGeom prst="rect">
            <a:avLst/>
          </a:prstGeom>
          <a:noFill/>
        </p:spPr>
        <p:txBody>
          <a:bodyPr wrap="square" rtlCol="0">
            <a:spAutoFit/>
          </a:bodyPr>
          <a:lstStyle/>
          <a:p>
            <a:pPr algn="ctr"/>
            <a:r>
              <a:rPr lang="nl-NL" sz="5400">
                <a:solidFill>
                  <a:schemeClr val="bg1"/>
                </a:solidFill>
                <a:latin typeface="Arial" charset="0"/>
                <a:cs typeface="Arial" charset="0"/>
              </a:rPr>
              <a:t>Set D</a:t>
            </a:r>
          </a:p>
          <a:p>
            <a:pPr algn="ctr"/>
            <a:r>
              <a:rPr lang="nl-NL">
                <a:solidFill>
                  <a:schemeClr val="bg1"/>
                </a:solidFill>
              </a:rPr>
              <a:t>Vroeg-fonologische ontwikkeling</a:t>
            </a:r>
          </a:p>
          <a:p>
            <a:pPr algn="ctr"/>
            <a:r>
              <a:rPr lang="nl-NL">
                <a:solidFill>
                  <a:schemeClr val="bg1"/>
                </a:solidFill>
              </a:rPr>
              <a:t>Deel 2: geluiden</a:t>
            </a:r>
          </a:p>
        </p:txBody>
      </p:sp>
    </p:spTree>
    <p:extLst>
      <p:ext uri="{BB962C8B-B14F-4D97-AF65-F5344CB8AC3E}">
        <p14:creationId xmlns:p14="http://schemas.microsoft.com/office/powerpoint/2010/main" val="1450221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E5A196C-9155-4FCF-B288-96F77D555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0532248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9381A7C-A87D-44A2-A8E5-5DE52D3D6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24695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AA514A-158E-461F-8A61-C77B73C14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3160660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7073882-A044-4AB4-80A3-C3CF49832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541089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BA4B8A7-F2B3-437C-9369-2696D8129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706850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489139A-94A1-4CF8-8F21-753C6AFB1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526386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95BF9FD-3BCB-48D3-B33F-260C55CB8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8991523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47FB4FF-1000-4EE0-82D6-9E6E52A16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1380167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356468E-96C0-41A2-8F21-8512330C5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0921153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9A93"/>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9D35EE6-2AFC-4794-B0D8-BFA4AFE81822}"/>
              </a:ext>
            </a:extLst>
          </p:cNvPr>
          <p:cNvSpPr txBox="1"/>
          <p:nvPr/>
        </p:nvSpPr>
        <p:spPr>
          <a:xfrm>
            <a:off x="0" y="2505670"/>
            <a:ext cx="12192000" cy="923330"/>
          </a:xfrm>
          <a:prstGeom prst="rect">
            <a:avLst/>
          </a:prstGeom>
          <a:noFill/>
        </p:spPr>
        <p:txBody>
          <a:bodyPr wrap="square" rtlCol="0">
            <a:spAutoFit/>
          </a:bodyPr>
          <a:lstStyle/>
          <a:p>
            <a:pPr algn="ctr"/>
            <a:r>
              <a:rPr lang="nl-NL" sz="5400" dirty="0">
                <a:solidFill>
                  <a:schemeClr val="bg1"/>
                </a:solidFill>
              </a:rPr>
              <a:t>Klaar</a:t>
            </a:r>
          </a:p>
        </p:txBody>
      </p:sp>
    </p:spTree>
    <p:extLst>
      <p:ext uri="{BB962C8B-B14F-4D97-AF65-F5344CB8AC3E}">
        <p14:creationId xmlns:p14="http://schemas.microsoft.com/office/powerpoint/2010/main" val="16480650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9A93"/>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92D8D96-29B8-4C16-BB8E-B33A86C689F3}"/>
              </a:ext>
            </a:extLst>
          </p:cNvPr>
          <p:cNvSpPr txBox="1"/>
          <p:nvPr/>
        </p:nvSpPr>
        <p:spPr>
          <a:xfrm>
            <a:off x="-41" y="2554661"/>
            <a:ext cx="12192041" cy="1477328"/>
          </a:xfrm>
          <a:prstGeom prst="rect">
            <a:avLst/>
          </a:prstGeom>
          <a:noFill/>
        </p:spPr>
        <p:txBody>
          <a:bodyPr wrap="square" rtlCol="0">
            <a:spAutoFit/>
          </a:bodyPr>
          <a:lstStyle/>
          <a:p>
            <a:pPr algn="ctr"/>
            <a:r>
              <a:rPr lang="nl-NL" sz="5400">
                <a:solidFill>
                  <a:schemeClr val="bg1"/>
                </a:solidFill>
                <a:latin typeface="Arial" charset="0"/>
                <a:cs typeface="Arial" charset="0"/>
              </a:rPr>
              <a:t>Set D</a:t>
            </a:r>
          </a:p>
          <a:p>
            <a:pPr algn="ctr"/>
            <a:r>
              <a:rPr lang="nl-NL">
                <a:solidFill>
                  <a:schemeClr val="bg1"/>
                </a:solidFill>
              </a:rPr>
              <a:t>Vroeg-fonologische ontwikkeling</a:t>
            </a:r>
          </a:p>
          <a:p>
            <a:pPr algn="ctr"/>
            <a:r>
              <a:rPr lang="nl-NL">
                <a:solidFill>
                  <a:schemeClr val="bg1"/>
                </a:solidFill>
              </a:rPr>
              <a:t>Extra woorden</a:t>
            </a:r>
          </a:p>
        </p:txBody>
      </p:sp>
    </p:spTree>
    <p:extLst>
      <p:ext uri="{BB962C8B-B14F-4D97-AF65-F5344CB8AC3E}">
        <p14:creationId xmlns:p14="http://schemas.microsoft.com/office/powerpoint/2010/main" val="1268842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889A494-1A6A-4FE4-89A4-0342E4055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6544296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ED45B18-8B63-4993-B86E-A2D5A565D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958009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C6AAD09-B509-448F-8957-7B7D0D2F3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0857172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6FFB3DA-4937-42FF-B984-E681304F8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6606884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9A93"/>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9D35EE6-2AFC-4794-B0D8-BFA4AFE81822}"/>
              </a:ext>
            </a:extLst>
          </p:cNvPr>
          <p:cNvSpPr txBox="1"/>
          <p:nvPr/>
        </p:nvSpPr>
        <p:spPr>
          <a:xfrm>
            <a:off x="0" y="2505670"/>
            <a:ext cx="12192000" cy="923330"/>
          </a:xfrm>
          <a:prstGeom prst="rect">
            <a:avLst/>
          </a:prstGeom>
          <a:noFill/>
        </p:spPr>
        <p:txBody>
          <a:bodyPr wrap="square" rtlCol="0">
            <a:spAutoFit/>
          </a:bodyPr>
          <a:lstStyle/>
          <a:p>
            <a:pPr algn="ctr"/>
            <a:r>
              <a:rPr lang="nl-NL" sz="5400">
                <a:solidFill>
                  <a:schemeClr val="bg1"/>
                </a:solidFill>
              </a:rPr>
              <a:t>Klaar</a:t>
            </a:r>
          </a:p>
        </p:txBody>
      </p:sp>
    </p:spTree>
    <p:extLst>
      <p:ext uri="{BB962C8B-B14F-4D97-AF65-F5344CB8AC3E}">
        <p14:creationId xmlns:p14="http://schemas.microsoft.com/office/powerpoint/2010/main" val="17679014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B63DBC4-6803-45AB-9E99-28187A2D2502}"/>
              </a:ext>
            </a:extLst>
          </p:cNvPr>
          <p:cNvSpPr txBox="1"/>
          <p:nvPr/>
        </p:nvSpPr>
        <p:spPr>
          <a:xfrm>
            <a:off x="50601" y="2698500"/>
            <a:ext cx="12192041" cy="923330"/>
          </a:xfrm>
          <a:prstGeom prst="rect">
            <a:avLst/>
          </a:prstGeom>
          <a:noFill/>
        </p:spPr>
        <p:txBody>
          <a:bodyPr wrap="square" rtlCol="0">
            <a:spAutoFit/>
          </a:bodyPr>
          <a:lstStyle/>
          <a:p>
            <a:pPr algn="ctr"/>
            <a:r>
              <a:rPr lang="nl-NL" sz="5400" b="1" dirty="0">
                <a:solidFill>
                  <a:srgbClr val="005C6D"/>
                </a:solidFill>
                <a:latin typeface="Arial" charset="0"/>
                <a:cs typeface="Arial" charset="0"/>
              </a:rPr>
              <a:t>Einde</a:t>
            </a:r>
            <a:endParaRPr lang="nl-NL" sz="5400" b="1" dirty="0"/>
          </a:p>
        </p:txBody>
      </p:sp>
      <p:sp>
        <p:nvSpPr>
          <p:cNvPr id="14" name="Tekstvak 13">
            <a:extLst>
              <a:ext uri="{FF2B5EF4-FFF2-40B4-BE49-F238E27FC236}">
                <a16:creationId xmlns:a16="http://schemas.microsoft.com/office/drawing/2014/main" id="{3EC6CAE4-65F8-BAB1-213D-56E39EBE50D6}"/>
              </a:ext>
            </a:extLst>
          </p:cNvPr>
          <p:cNvSpPr txBox="1"/>
          <p:nvPr/>
        </p:nvSpPr>
        <p:spPr>
          <a:xfrm>
            <a:off x="3049621" y="3548598"/>
            <a:ext cx="6099242" cy="369332"/>
          </a:xfrm>
          <a:prstGeom prst="rect">
            <a:avLst/>
          </a:prstGeom>
          <a:noFill/>
        </p:spPr>
        <p:txBody>
          <a:bodyPr wrap="square">
            <a:spAutoFit/>
          </a:bodyPr>
          <a:lstStyle/>
          <a:p>
            <a:endParaRPr lang="nl-NL" dirty="0"/>
          </a:p>
        </p:txBody>
      </p:sp>
      <p:sp>
        <p:nvSpPr>
          <p:cNvPr id="21" name="Rechthoek 20">
            <a:extLst>
              <a:ext uri="{FF2B5EF4-FFF2-40B4-BE49-F238E27FC236}">
                <a16:creationId xmlns:a16="http://schemas.microsoft.com/office/drawing/2014/main" id="{4FEBC62D-8202-9C72-4577-933D527DC16A}"/>
              </a:ext>
            </a:extLst>
          </p:cNvPr>
          <p:cNvSpPr/>
          <p:nvPr/>
        </p:nvSpPr>
        <p:spPr>
          <a:xfrm>
            <a:off x="0" y="4236485"/>
            <a:ext cx="12295762" cy="2621515"/>
          </a:xfrm>
          <a:prstGeom prst="rect">
            <a:avLst/>
          </a:prstGeom>
          <a:solidFill>
            <a:srgbClr val="E4F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1" descr="Afbeelding met cirkel, Graphics, Kleurrijkheid, astronomie&#10;&#10;Automatisch gegenereerde beschrijving">
            <a:extLst>
              <a:ext uri="{FF2B5EF4-FFF2-40B4-BE49-F238E27FC236}">
                <a16:creationId xmlns:a16="http://schemas.microsoft.com/office/drawing/2014/main" id="{428F9DF4-994D-8786-5A35-26991C66F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30" y="-1523183"/>
            <a:ext cx="9672676" cy="9672676"/>
          </a:xfrm>
          <a:prstGeom prst="rect">
            <a:avLst/>
          </a:prstGeom>
        </p:spPr>
      </p:pic>
      <p:pic>
        <p:nvPicPr>
          <p:cNvPr id="1026" name="Picture 2" descr="Voorbeeld van afbeelding">
            <a:extLst>
              <a:ext uri="{FF2B5EF4-FFF2-40B4-BE49-F238E27FC236}">
                <a16:creationId xmlns:a16="http://schemas.microsoft.com/office/drawing/2014/main" id="{5B2D123D-8BD6-6337-25E7-7D2E5065F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8428" y="4126188"/>
            <a:ext cx="2923572" cy="29235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0A4FA8D2-18A0-41E7-F53D-DD2C92CF4707}"/>
              </a:ext>
            </a:extLst>
          </p:cNvPr>
          <p:cNvPicPr/>
          <p:nvPr/>
        </p:nvPicPr>
        <p:blipFill>
          <a:blip r:embed="rId4"/>
          <a:stretch>
            <a:fillRect/>
          </a:stretch>
        </p:blipFill>
        <p:spPr>
          <a:xfrm>
            <a:off x="7765064" y="0"/>
            <a:ext cx="4423714" cy="1393926"/>
          </a:xfrm>
          <a:prstGeom prst="rect">
            <a:avLst/>
          </a:prstGeom>
        </p:spPr>
      </p:pic>
    </p:spTree>
    <p:extLst>
      <p:ext uri="{BB962C8B-B14F-4D97-AF65-F5344CB8AC3E}">
        <p14:creationId xmlns:p14="http://schemas.microsoft.com/office/powerpoint/2010/main" val="140260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1357BE4-D248-438E-8AFA-6D49C52A9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416541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71AB4C6-7DB1-4911-A027-28F204BD3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820673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6E24A95-00FD-4A60-8827-55D88E61A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7518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D2B94A-8C7B-48E1-8BB0-208CD97E1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491395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6AD16A-150D-4449-B8FF-77FCA80D7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503968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EDEEDAE-2DC6-4E4B-9440-518010F58F59}"/>
              </a:ext>
            </a:extLst>
          </p:cNvPr>
          <p:cNvSpPr txBox="1"/>
          <p:nvPr/>
        </p:nvSpPr>
        <p:spPr>
          <a:xfrm>
            <a:off x="226142" y="2257549"/>
            <a:ext cx="10865986" cy="6032421"/>
          </a:xfrm>
          <a:prstGeom prst="rect">
            <a:avLst/>
          </a:prstGeom>
          <a:noFill/>
        </p:spPr>
        <p:txBody>
          <a:bodyPr wrap="square" lIns="91440" tIns="45720" rIns="91440" bIns="45720" rtlCol="0" anchor="t">
            <a:spAutoFit/>
          </a:bodyPr>
          <a:lstStyle/>
          <a:p>
            <a:pPr fontAlgn="base"/>
            <a:r>
              <a:rPr lang="nl-NL" sz="1600" dirty="0">
                <a:solidFill>
                  <a:srgbClr val="005C6D"/>
                </a:solidFill>
              </a:rPr>
              <a:t>De illustraties zijn gemaakt door Iris Boter (2022).</a:t>
            </a:r>
          </a:p>
          <a:p>
            <a:pPr fontAlgn="base"/>
            <a:r>
              <a:rPr lang="nl-NL" sz="1600" dirty="0">
                <a:solidFill>
                  <a:srgbClr val="005C6D"/>
                </a:solidFill>
              </a:rPr>
              <a:t>De bijbehorende handleiding en scoreformulieren van De Spraakmaker staan op </a:t>
            </a:r>
            <a:r>
              <a:rPr lang="nl-NL" sz="1600" dirty="0">
                <a:solidFill>
                  <a:srgbClr val="005C6D"/>
                </a:solidFill>
                <a:hlinkClick r:id="rId2"/>
              </a:rPr>
              <a:t>www.deelkracht.nl</a:t>
            </a:r>
            <a:endParaRPr lang="nl-NL" sz="1600" dirty="0">
              <a:solidFill>
                <a:srgbClr val="005C6D"/>
              </a:solidFill>
            </a:endParaRPr>
          </a:p>
          <a:p>
            <a:pPr fontAlgn="base"/>
            <a:r>
              <a:rPr lang="nl-NL" sz="1600" dirty="0">
                <a:solidFill>
                  <a:srgbClr val="005C6D"/>
                </a:solidFill>
              </a:rPr>
              <a:t>Voor technische support mail naar: despraakmaker@deelkracht.nl</a:t>
            </a:r>
          </a:p>
          <a:p>
            <a:pPr fontAlgn="base"/>
            <a:endParaRPr lang="nl-NL" sz="1600" dirty="0">
              <a:solidFill>
                <a:srgbClr val="005C6D"/>
              </a:solidFill>
            </a:endParaRPr>
          </a:p>
          <a:p>
            <a:pPr fontAlgn="base"/>
            <a:r>
              <a:rPr lang="nl-NL" sz="1600" dirty="0">
                <a:solidFill>
                  <a:srgbClr val="005C6D"/>
                </a:solidFill>
                <a:effectLst/>
                <a:latin typeface="Calibri"/>
                <a:ea typeface="Calibri" panose="020F0502020204030204" pitchFamily="34" charset="0"/>
                <a:cs typeface="Calibri"/>
              </a:rPr>
              <a:t>Colofon: </a:t>
            </a:r>
            <a:r>
              <a:rPr lang="nl-NL" sz="1600" i="1" dirty="0">
                <a:solidFill>
                  <a:srgbClr val="005C6D"/>
                </a:solidFill>
                <a:effectLst/>
                <a:latin typeface="Calibri"/>
                <a:ea typeface="Calibri" panose="020F0502020204030204" pitchFamily="34" charset="0"/>
                <a:cs typeface="Calibri"/>
              </a:rPr>
              <a:t>De Spraakmaker. Diagnostiek spraakontwikkeling van het jonge kind met TOS.</a:t>
            </a:r>
            <a:endParaRPr lang="nl-NL" sz="1600" dirty="0">
              <a:solidFill>
                <a:srgbClr val="005C6D"/>
              </a:solidFill>
              <a:latin typeface="Calibri"/>
              <a:cs typeface="Calibri"/>
            </a:endParaRPr>
          </a:p>
          <a:p>
            <a:pPr fontAlgn="base"/>
            <a:r>
              <a:rPr lang="nl-NL" sz="1600" dirty="0">
                <a:solidFill>
                  <a:srgbClr val="005C6D"/>
                </a:solidFill>
              </a:rPr>
              <a:t>© 2024, Deelkracht, Utrecht / Amsterdam / Rotterdam </a:t>
            </a:r>
            <a:endParaRPr lang="nl-NL" sz="1600" dirty="0">
              <a:solidFill>
                <a:srgbClr val="005C6D"/>
              </a:solidFill>
              <a:cs typeface="Calibri"/>
            </a:endParaRPr>
          </a:p>
          <a:p>
            <a:pPr fontAlgn="base"/>
            <a:r>
              <a:rPr lang="nl-NL" sz="1600" dirty="0">
                <a:solidFill>
                  <a:srgbClr val="005C6D"/>
                </a:solidFill>
              </a:rPr>
              <a:t>Alle rechten voorbehouden: niets uit deze uitgave mag worden verveelvoudigd, opgeslagen in een geautomatiseerd gegevensbestand, of openbaar gemaakt in enige vorm of op enige wijze, hetzij elektronisch, mechanisch, door fotokopieën, opnamen of enige andere manier, zonder voorafgaande schriftelijke toestemming van Deelkracht. Gebruik anders dan voor privédoeleinden is uitsluitend toegestaan met toestemming vooraf van Deelkracht.   </a:t>
            </a:r>
            <a:endParaRPr lang="nl-NL" sz="1600" dirty="0">
              <a:solidFill>
                <a:srgbClr val="005C6D"/>
              </a:solidFill>
              <a:cs typeface="Calibri"/>
            </a:endParaRPr>
          </a:p>
          <a:p>
            <a:pPr fontAlgn="base"/>
            <a:r>
              <a:rPr lang="nl-NL" sz="1600" dirty="0">
                <a:solidFill>
                  <a:srgbClr val="005C6D"/>
                </a:solidFill>
              </a:rPr>
              <a:t>​  </a:t>
            </a:r>
            <a:br>
              <a:rPr lang="nl-NL" sz="1600" dirty="0"/>
            </a:br>
            <a:r>
              <a:rPr lang="nl-NL" sz="1600" b="1" dirty="0">
                <a:solidFill>
                  <a:srgbClr val="005C6D"/>
                </a:solidFill>
              </a:rPr>
              <a:t>Verwijzing naar De Spraakmaker: </a:t>
            </a:r>
            <a:r>
              <a:rPr lang="nl-NL" sz="1600" dirty="0">
                <a:solidFill>
                  <a:srgbClr val="005C6D"/>
                </a:solidFill>
              </a:rPr>
              <a:t>  </a:t>
            </a:r>
            <a:br>
              <a:rPr lang="nl-NL" sz="1600" dirty="0"/>
            </a:br>
            <a:r>
              <a:rPr lang="nl-NL" sz="1600" dirty="0">
                <a:solidFill>
                  <a:srgbClr val="005C6D"/>
                </a:solidFill>
                <a:ea typeface="+mn-lt"/>
                <a:cs typeface="+mn-lt"/>
              </a:rPr>
              <a:t>Deelkracht Projectgroep Spraakmakend Junior (2024). </a:t>
            </a:r>
            <a:r>
              <a:rPr lang="nl-NL" sz="1600" i="1" dirty="0">
                <a:solidFill>
                  <a:srgbClr val="005C6D"/>
                </a:solidFill>
                <a:ea typeface="+mn-lt"/>
                <a:cs typeface="+mn-lt"/>
              </a:rPr>
              <a:t>De Spraakmaker. Diagnostiek spraakontwikkeling van het jonge kind met TOS. </a:t>
            </a:r>
            <a:r>
              <a:rPr lang="nl-NL" sz="1600" dirty="0">
                <a:solidFill>
                  <a:srgbClr val="005C6D"/>
                </a:solidFill>
                <a:ea typeface="+mn-lt"/>
                <a:cs typeface="+mn-lt"/>
              </a:rPr>
              <a:t>Rotterdam/Utrecht/</a:t>
            </a:r>
            <a:r>
              <a:rPr lang="nl-NL" sz="1600" dirty="0" err="1">
                <a:solidFill>
                  <a:srgbClr val="005C6D"/>
                </a:solidFill>
                <a:ea typeface="+mn-lt"/>
                <a:cs typeface="+mn-lt"/>
              </a:rPr>
              <a:t>Amsterdam:Deelkracht</a:t>
            </a:r>
            <a:r>
              <a:rPr lang="nl-NL" sz="1600" dirty="0">
                <a:solidFill>
                  <a:srgbClr val="005C6D"/>
                </a:solidFill>
                <a:ea typeface="+mn-lt"/>
                <a:cs typeface="+mn-lt"/>
              </a:rPr>
              <a:t>.</a:t>
            </a:r>
          </a:p>
          <a:p>
            <a:endParaRPr lang="nl-NL" sz="1600" dirty="0">
              <a:solidFill>
                <a:srgbClr val="005C6D"/>
              </a:solidFill>
              <a:ea typeface="+mn-lt"/>
              <a:cs typeface="+mn-lt"/>
            </a:endParaRPr>
          </a:p>
          <a:p>
            <a:r>
              <a:rPr lang="nl-NL" sz="1600" dirty="0">
                <a:solidFill>
                  <a:srgbClr val="005C6D"/>
                </a:solidFill>
                <a:ea typeface="+mn-lt"/>
                <a:cs typeface="+mn-lt"/>
              </a:rPr>
              <a:t>De auteurs van Deelkracht Projectgroep Spraakmakend Junior (2024): Diender, M., Scheper, A., Scheffer, A., de Heer, L., Bron, A., van Dijke, I. en van </a:t>
            </a:r>
            <a:r>
              <a:rPr lang="nl-NL" sz="1600" dirty="0" err="1">
                <a:solidFill>
                  <a:srgbClr val="005C6D"/>
                </a:solidFill>
                <a:ea typeface="+mn-lt"/>
                <a:cs typeface="+mn-lt"/>
              </a:rPr>
              <a:t>Eijl</a:t>
            </a:r>
            <a:r>
              <a:rPr lang="nl-NL" sz="1600" dirty="0">
                <a:solidFill>
                  <a:srgbClr val="005C6D"/>
                </a:solidFill>
                <a:ea typeface="+mn-lt"/>
                <a:cs typeface="+mn-lt"/>
              </a:rPr>
              <a:t>, L.</a:t>
            </a:r>
          </a:p>
          <a:p>
            <a:endParaRPr lang="nl-NL" sz="1600" dirty="0">
              <a:solidFill>
                <a:srgbClr val="005C6D"/>
              </a:solidFill>
              <a:ea typeface="+mn-lt"/>
              <a:cs typeface="+mn-lt"/>
            </a:endParaRPr>
          </a:p>
          <a:p>
            <a:endParaRPr lang="nl-NL" dirty="0">
              <a:solidFill>
                <a:srgbClr val="005C6D"/>
              </a:solidFill>
              <a:cs typeface="Calibri"/>
            </a:endParaRPr>
          </a:p>
          <a:p>
            <a:endParaRPr lang="nl-NL" sz="1600" dirty="0">
              <a:solidFill>
                <a:srgbClr val="005C6D"/>
              </a:solidFill>
              <a:ea typeface="+mn-lt"/>
              <a:cs typeface="+mn-lt"/>
            </a:endParaRPr>
          </a:p>
          <a:p>
            <a:endParaRPr lang="nl-NL" sz="1600" dirty="0">
              <a:solidFill>
                <a:srgbClr val="005C6D"/>
              </a:solidFill>
              <a:ea typeface="+mn-lt"/>
              <a:cs typeface="+mn-lt"/>
            </a:endParaRPr>
          </a:p>
          <a:p>
            <a:endParaRPr lang="nl-NL" sz="1600" dirty="0">
              <a:solidFill>
                <a:srgbClr val="005C6D"/>
              </a:solidFill>
              <a:ea typeface="+mn-lt"/>
              <a:cs typeface="+mn-lt"/>
            </a:endParaRPr>
          </a:p>
          <a:p>
            <a:endParaRPr lang="nl-NL" sz="1600" dirty="0">
              <a:solidFill>
                <a:srgbClr val="005C6D"/>
              </a:solidFill>
              <a:ea typeface="+mn-lt"/>
              <a:cs typeface="+mn-lt"/>
            </a:endParaRPr>
          </a:p>
          <a:p>
            <a:endParaRPr lang="nl-NL" sz="1600" dirty="0">
              <a:solidFill>
                <a:srgbClr val="005C6D"/>
              </a:solidFill>
              <a:ea typeface="+mn-lt"/>
              <a:cs typeface="+mn-lt"/>
            </a:endParaRPr>
          </a:p>
        </p:txBody>
      </p:sp>
    </p:spTree>
    <p:extLst>
      <p:ext uri="{BB962C8B-B14F-4D97-AF65-F5344CB8AC3E}">
        <p14:creationId xmlns:p14="http://schemas.microsoft.com/office/powerpoint/2010/main" val="1981992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5E0FDE-2FEE-4D62-9EB0-EB197B929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095236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DFC785-232E-493A-9FE4-AC3038D84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677330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2809BEF-BA79-43B8-80BF-87E9441DA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505624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E88ACCE-52D0-424B-8647-34F8933D5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674486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0F54780-9DE9-4E8A-A74B-8108FA964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566485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906E687-646F-4E73-B006-53ED83EBB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250443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E395E3B-B23F-4733-9FF7-3B8F1B17A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541453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B22EA22-4049-4255-A58E-7FEE85C72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9427"/>
            <a:ext cx="9700752" cy="6858000"/>
          </a:xfrm>
          <a:prstGeom prst="rect">
            <a:avLst/>
          </a:prstGeom>
        </p:spPr>
      </p:pic>
    </p:spTree>
    <p:extLst>
      <p:ext uri="{BB962C8B-B14F-4D97-AF65-F5344CB8AC3E}">
        <p14:creationId xmlns:p14="http://schemas.microsoft.com/office/powerpoint/2010/main" val="4069470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F6B66FF-B134-4F89-B9CA-FC12076A1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917194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5893CAB-15E0-4283-A3B6-E075070C4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1879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993"/>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92D8D96-29B8-4C16-BB8E-B33A86C689F3}"/>
              </a:ext>
            </a:extLst>
          </p:cNvPr>
          <p:cNvSpPr txBox="1"/>
          <p:nvPr/>
        </p:nvSpPr>
        <p:spPr>
          <a:xfrm>
            <a:off x="-41" y="2554661"/>
            <a:ext cx="12192041" cy="1200329"/>
          </a:xfrm>
          <a:prstGeom prst="rect">
            <a:avLst/>
          </a:prstGeom>
          <a:noFill/>
        </p:spPr>
        <p:txBody>
          <a:bodyPr wrap="square" rtlCol="0">
            <a:spAutoFit/>
          </a:bodyPr>
          <a:lstStyle/>
          <a:p>
            <a:pPr algn="ctr"/>
            <a:r>
              <a:rPr lang="nl-NL" sz="5400">
                <a:solidFill>
                  <a:schemeClr val="bg1"/>
                </a:solidFill>
                <a:latin typeface="Arial" charset="0"/>
                <a:cs typeface="Arial" charset="0"/>
              </a:rPr>
              <a:t>Set A</a:t>
            </a:r>
          </a:p>
          <a:p>
            <a:pPr algn="ctr"/>
            <a:r>
              <a:rPr lang="nl-NL">
                <a:solidFill>
                  <a:schemeClr val="bg1"/>
                </a:solidFill>
              </a:rPr>
              <a:t>Basisset</a:t>
            </a:r>
          </a:p>
        </p:txBody>
      </p:sp>
    </p:spTree>
    <p:extLst>
      <p:ext uri="{BB962C8B-B14F-4D97-AF65-F5344CB8AC3E}">
        <p14:creationId xmlns:p14="http://schemas.microsoft.com/office/powerpoint/2010/main" val="1964570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9E4FDAE-68DD-4023-8960-402CA6FBE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342853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37ED973-85A6-4BF1-9396-55E95270B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256776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F4672B9-9878-4BFE-8CF6-FE59DBCFB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669349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99340D2-990E-47EE-A9A2-BD37FF49A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978241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291A9C3-738F-4834-A431-639035F5F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167612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08ABD18-F19F-4E81-9F96-BBA2DACC5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524667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F75CFAF-FFAB-4FA1-B8CE-2549B5716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392143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45B4369-19F9-4BFF-9BFF-2F744B6AB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078261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4685BA0-DBA7-4572-B6FC-63B0BB905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00400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4169642-B426-435A-9A61-8F578C10B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003084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31EECDF-26F3-44A3-AB80-8A49C79D0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745198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9CB907-6059-4B0A-B834-4461B8FFD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327422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27F9701-13CD-4614-B811-87D5FFEAC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504061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ADC48C-93CD-4C4C-AFF6-C0D6DF3A1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257041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5CFB268-89FD-403C-84AD-58D106B5D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890809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A964A7E-B2A3-4973-BE87-B0A3F518F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233639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AAC91F1-EEFB-4D5D-A690-E22BD5D61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911164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8E97CDC-4F90-4312-BE18-5956B2628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087081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59C99A0-E2A0-44AA-8150-84C41CED1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074318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CD253B2-0AB9-4FC1-9CEC-3994A00FC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275107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D837AA1-40D8-4E6B-A0C2-CC8229B09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905595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D1ECF7B-50C8-4A95-93F0-F618A9974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730449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001836-2662-4FB0-8109-18F887BA5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800203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970ED38-456C-4F77-8387-2194E8584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448345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9993"/>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9D35EE6-2AFC-4794-B0D8-BFA4AFE81822}"/>
              </a:ext>
            </a:extLst>
          </p:cNvPr>
          <p:cNvSpPr txBox="1"/>
          <p:nvPr/>
        </p:nvSpPr>
        <p:spPr>
          <a:xfrm>
            <a:off x="0" y="2505670"/>
            <a:ext cx="12192000" cy="923330"/>
          </a:xfrm>
          <a:prstGeom prst="rect">
            <a:avLst/>
          </a:prstGeom>
          <a:noFill/>
        </p:spPr>
        <p:txBody>
          <a:bodyPr wrap="square" rtlCol="0">
            <a:spAutoFit/>
          </a:bodyPr>
          <a:lstStyle/>
          <a:p>
            <a:pPr algn="ctr"/>
            <a:r>
              <a:rPr lang="nl-NL" sz="5400">
                <a:solidFill>
                  <a:schemeClr val="bg1"/>
                </a:solidFill>
              </a:rPr>
              <a:t>Klaar</a:t>
            </a:r>
          </a:p>
        </p:txBody>
      </p:sp>
    </p:spTree>
    <p:extLst>
      <p:ext uri="{BB962C8B-B14F-4D97-AF65-F5344CB8AC3E}">
        <p14:creationId xmlns:p14="http://schemas.microsoft.com/office/powerpoint/2010/main" val="4176157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3C462"/>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92D8D96-29B8-4C16-BB8E-B33A86C689F3}"/>
              </a:ext>
            </a:extLst>
          </p:cNvPr>
          <p:cNvSpPr txBox="1"/>
          <p:nvPr/>
        </p:nvSpPr>
        <p:spPr>
          <a:xfrm>
            <a:off x="-41" y="2554661"/>
            <a:ext cx="12192041" cy="1477328"/>
          </a:xfrm>
          <a:prstGeom prst="rect">
            <a:avLst/>
          </a:prstGeom>
          <a:noFill/>
        </p:spPr>
        <p:txBody>
          <a:bodyPr wrap="square" lIns="91440" tIns="45720" rIns="91440" bIns="45720" rtlCol="0" anchor="t">
            <a:spAutoFit/>
          </a:bodyPr>
          <a:lstStyle/>
          <a:p>
            <a:pPr algn="ctr"/>
            <a:r>
              <a:rPr lang="nl-NL" sz="5400">
                <a:solidFill>
                  <a:schemeClr val="bg1"/>
                </a:solidFill>
                <a:latin typeface="Arial"/>
                <a:cs typeface="Arial"/>
              </a:rPr>
              <a:t>Set B</a:t>
            </a:r>
          </a:p>
          <a:p>
            <a:pPr algn="ctr"/>
            <a:r>
              <a:rPr lang="nl-NL">
                <a:solidFill>
                  <a:schemeClr val="bg1"/>
                </a:solidFill>
                <a:latin typeface="Arial"/>
                <a:cs typeface="Arial"/>
              </a:rPr>
              <a:t>(Aanvullend)</a:t>
            </a:r>
          </a:p>
          <a:p>
            <a:pPr algn="ctr"/>
            <a:r>
              <a:rPr lang="nl-NL">
                <a:solidFill>
                  <a:schemeClr val="bg1"/>
                </a:solidFill>
              </a:rPr>
              <a:t>Clusters</a:t>
            </a:r>
            <a:endParaRPr lang="nl-NL">
              <a:solidFill>
                <a:schemeClr val="bg1"/>
              </a:solidFill>
              <a:cs typeface="Calibri"/>
            </a:endParaRPr>
          </a:p>
        </p:txBody>
      </p:sp>
    </p:spTree>
    <p:extLst>
      <p:ext uri="{BB962C8B-B14F-4D97-AF65-F5344CB8AC3E}">
        <p14:creationId xmlns:p14="http://schemas.microsoft.com/office/powerpoint/2010/main" val="508483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20AC03-62A4-49F4-8E12-425FF1AE3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701402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06474DE-9A48-4FB4-B1F5-C363BAC92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758458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F20E49D-AA93-472F-B7A6-EE0704A9A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523820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C4AFAAB-C92C-4A82-8DC7-CBE1E2E84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191246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8B67689-DB6D-4361-8424-6129CA7D2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682023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849696-8E61-46CB-B562-8F26B849A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457155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211334B-B2D1-456E-8A4E-1D557F25C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6049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8CB7937-2EA6-44ED-9900-1460D6F72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957290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B01D974-41FE-412A-AA3E-2DE0F10DA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116142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611B350-FD46-4FA8-8E6F-4282F236A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093842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DF06E22-D6C3-4609-80E4-A25D3F3FB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767535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92F3023-1779-4F13-840A-F78555075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427260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F6D3F2C-0F1C-4AB6-89BB-514EB9D8C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242810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C7978D2-7913-4C8E-A1B5-EE3098D6F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217407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26EF75C-9EC2-4FE0-93D9-9B7264915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979268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1CD8CFB-5D0B-41F2-9904-F5D832E7C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073687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A9D351-67F3-47B9-9025-F7B030098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37301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7F95FB7-ADC2-4F6C-91E0-55D377A01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206243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087293A-8881-487D-9E3B-DF28E9DEF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486313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59C3A0-9711-435E-A2F2-D0E95F4DD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122934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6C237D5-C708-4730-BDBD-EFA8F1972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1676353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8F0696B-D656-4050-BF5A-E22635F97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587416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8018862-C491-43B7-96B6-B03E31296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6833278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B6CDCA-228F-425F-8C42-F7742DDAD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326151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FB24772-61BF-4EE0-A4EF-8348BD108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6931198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E17D6DD-B4AF-43B7-B2A3-C1C72A96C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5646238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9CF041F-A6E1-4DBE-A753-89F5CBEFC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409227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36DBFD0-1149-439F-BFF7-4B4CBC8A6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940742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4D84EEF-355B-4A07-90DB-C459B2854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0041163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D31E4A-9B1B-41C9-8008-7B4540329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7308541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49735E-D245-4B02-B2DB-EE69F6CDE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8961306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5B29445-79D7-41B8-B183-D410EBDC5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993505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3C462"/>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9D35EE6-2AFC-4794-B0D8-BFA4AFE81822}"/>
              </a:ext>
            </a:extLst>
          </p:cNvPr>
          <p:cNvSpPr txBox="1"/>
          <p:nvPr/>
        </p:nvSpPr>
        <p:spPr>
          <a:xfrm>
            <a:off x="0" y="2505670"/>
            <a:ext cx="12192000" cy="923330"/>
          </a:xfrm>
          <a:prstGeom prst="rect">
            <a:avLst/>
          </a:prstGeom>
          <a:noFill/>
        </p:spPr>
        <p:txBody>
          <a:bodyPr wrap="square" rtlCol="0">
            <a:spAutoFit/>
          </a:bodyPr>
          <a:lstStyle/>
          <a:p>
            <a:pPr algn="ctr"/>
            <a:r>
              <a:rPr lang="nl-NL" sz="5400">
                <a:solidFill>
                  <a:schemeClr val="bg1"/>
                </a:solidFill>
              </a:rPr>
              <a:t>Klaar</a:t>
            </a:r>
          </a:p>
        </p:txBody>
      </p:sp>
    </p:spTree>
    <p:extLst>
      <p:ext uri="{BB962C8B-B14F-4D97-AF65-F5344CB8AC3E}">
        <p14:creationId xmlns:p14="http://schemas.microsoft.com/office/powerpoint/2010/main" val="689776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7E519C"/>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92D8D96-29B8-4C16-BB8E-B33A86C689F3}"/>
              </a:ext>
            </a:extLst>
          </p:cNvPr>
          <p:cNvSpPr txBox="1"/>
          <p:nvPr/>
        </p:nvSpPr>
        <p:spPr>
          <a:xfrm>
            <a:off x="-41" y="2554661"/>
            <a:ext cx="12192041" cy="1477328"/>
          </a:xfrm>
          <a:prstGeom prst="rect">
            <a:avLst/>
          </a:prstGeom>
          <a:noFill/>
        </p:spPr>
        <p:txBody>
          <a:bodyPr wrap="square" lIns="91440" tIns="45720" rIns="91440" bIns="45720" rtlCol="0" anchor="t">
            <a:spAutoFit/>
          </a:bodyPr>
          <a:lstStyle/>
          <a:p>
            <a:pPr algn="ctr"/>
            <a:r>
              <a:rPr lang="nl-NL" sz="5400">
                <a:solidFill>
                  <a:schemeClr val="bg1"/>
                </a:solidFill>
                <a:latin typeface="Arial"/>
                <a:cs typeface="Arial"/>
              </a:rPr>
              <a:t>Set C</a:t>
            </a:r>
          </a:p>
          <a:p>
            <a:pPr algn="ctr"/>
            <a:r>
              <a:rPr lang="nl-NL">
                <a:solidFill>
                  <a:schemeClr val="bg1"/>
                </a:solidFill>
                <a:latin typeface="Arial"/>
                <a:cs typeface="Arial"/>
              </a:rPr>
              <a:t>(Aanvullend)</a:t>
            </a:r>
            <a:endParaRPr lang="nl-NL"/>
          </a:p>
          <a:p>
            <a:pPr algn="ctr"/>
            <a:r>
              <a:rPr lang="nl-NL">
                <a:solidFill>
                  <a:schemeClr val="bg1"/>
                </a:solidFill>
              </a:rPr>
              <a:t>Woordstructuur</a:t>
            </a:r>
            <a:endParaRPr lang="nl-NL">
              <a:solidFill>
                <a:schemeClr val="bg1"/>
              </a:solidFill>
              <a:cs typeface="Calibri"/>
            </a:endParaRPr>
          </a:p>
        </p:txBody>
      </p:sp>
    </p:spTree>
    <p:extLst>
      <p:ext uri="{BB962C8B-B14F-4D97-AF65-F5344CB8AC3E}">
        <p14:creationId xmlns:p14="http://schemas.microsoft.com/office/powerpoint/2010/main" val="10491731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0A54ABA-37EE-46DC-B575-79FB75173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033213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6A25050-4008-4A4C-8111-9010D0815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0368005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2ABBA0-629B-4C68-8724-19985A8A4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960073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04536A6-B6D7-4FB2-AA18-FF5C35E34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2544991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3E84AF-FC9E-4A6A-B679-092DD4245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663198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5A744E5-860B-4443-A43A-97A1A16A4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380616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7480B0-8880-4AB3-9775-67FB9FEB4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6393505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AD80269-CE44-47AC-9B85-E8B9182E8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8250501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8E1EE62-BE63-4C7A-9E5B-05FC5DD78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307782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89E23A-B55B-4C1A-85F8-F1D82A366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1443308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FEA65B7-BD88-46B6-82AC-FF252DF7C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42894209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elektronica, afstandsbediening&#10;&#10;Automatisch gegenereerde beschrijving">
            <a:extLst>
              <a:ext uri="{FF2B5EF4-FFF2-40B4-BE49-F238E27FC236}">
                <a16:creationId xmlns:a16="http://schemas.microsoft.com/office/drawing/2014/main" id="{BA200D48-63CA-67A0-6146-4E4665D24199}"/>
              </a:ext>
            </a:extLst>
          </p:cNvPr>
          <p:cNvPicPr>
            <a:picLocks noChangeAspect="1"/>
          </p:cNvPicPr>
          <p:nvPr/>
        </p:nvPicPr>
        <p:blipFill>
          <a:blip r:embed="rId2"/>
          <a:stretch>
            <a:fillRect/>
          </a:stretch>
        </p:blipFill>
        <p:spPr>
          <a:xfrm>
            <a:off x="973931" y="-5192"/>
            <a:ext cx="10125072" cy="7154134"/>
          </a:xfrm>
          <a:prstGeom prst="rect">
            <a:avLst/>
          </a:prstGeom>
        </p:spPr>
      </p:pic>
    </p:spTree>
    <p:extLst>
      <p:ext uri="{BB962C8B-B14F-4D97-AF65-F5344CB8AC3E}">
        <p14:creationId xmlns:p14="http://schemas.microsoft.com/office/powerpoint/2010/main" val="3734113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09267AA-B383-4F20-BED9-2D20D8EDF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3645844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C7ACE7F-127D-47CA-B7DE-D366CF7D9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5191879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2419431-5591-40D1-B310-4C498D4A0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5469022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ACF4E6C-3B9F-424B-BB85-C0E06280F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96795303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BE19945A59C94EB032AC4985D81E1D" ma:contentTypeVersion="17" ma:contentTypeDescription="Een nieuw document maken." ma:contentTypeScope="" ma:versionID="0b3601473d758302fd018f6de66a61f5">
  <xsd:schema xmlns:xsd="http://www.w3.org/2001/XMLSchema" xmlns:xs="http://www.w3.org/2001/XMLSchema" xmlns:p="http://schemas.microsoft.com/office/2006/metadata/properties" xmlns:ns2="d11481a2-52c5-413c-b04b-a936a6926dc6" xmlns:ns3="03cb4e1a-76a8-4b95-b815-799d369d9f51" targetNamespace="http://schemas.microsoft.com/office/2006/metadata/properties" ma:root="true" ma:fieldsID="3fe1e2cf260b068c07ee426b7e6029fe" ns2:_="" ns3:_="">
    <xsd:import namespace="d11481a2-52c5-413c-b04b-a936a6926dc6"/>
    <xsd:import namespace="03cb4e1a-76a8-4b95-b815-799d369d9f5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1481a2-52c5-413c-b04b-a936a6926d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a3161a2a-9f50-42b4-8a3d-21c26a533460"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cb4e1a-76a8-4b95-b815-799d369d9f51"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30e55ed0-a5d1-46e1-be36-b270dca679a5}" ma:internalName="TaxCatchAll" ma:showField="CatchAllData" ma:web="03cb4e1a-76a8-4b95-b815-799d369d9f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1481a2-52c5-413c-b04b-a936a6926dc6">
      <Terms xmlns="http://schemas.microsoft.com/office/infopath/2007/PartnerControls"/>
    </lcf76f155ced4ddcb4097134ff3c332f>
    <TaxCatchAll xmlns="03cb4e1a-76a8-4b95-b815-799d369d9f51" xsi:nil="true"/>
  </documentManagement>
</p:properties>
</file>

<file path=customXml/itemProps1.xml><?xml version="1.0" encoding="utf-8"?>
<ds:datastoreItem xmlns:ds="http://schemas.openxmlformats.org/officeDocument/2006/customXml" ds:itemID="{2009D24E-9237-43AB-8775-2A241DE511A3}">
  <ds:schemaRefs>
    <ds:schemaRef ds:uri="http://schemas.microsoft.com/sharepoint/v3/contenttype/forms"/>
  </ds:schemaRefs>
</ds:datastoreItem>
</file>

<file path=customXml/itemProps2.xml><?xml version="1.0" encoding="utf-8"?>
<ds:datastoreItem xmlns:ds="http://schemas.openxmlformats.org/officeDocument/2006/customXml" ds:itemID="{ADCFC900-2866-4647-8819-39F840F0D9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1481a2-52c5-413c-b04b-a936a6926dc6"/>
    <ds:schemaRef ds:uri="03cb4e1a-76a8-4b95-b815-799d369d9f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DD62AF-196A-493A-B020-CF1D726E9767}">
  <ds:schemaRefs>
    <ds:schemaRef ds:uri="http://purl.org/dc/elements/1.1/"/>
    <ds:schemaRef ds:uri="http://schemas.microsoft.com/office/2006/metadata/properties"/>
    <ds:schemaRef ds:uri="http://www.w3.org/XML/1998/namespace"/>
    <ds:schemaRef ds:uri="03cb4e1a-76a8-4b95-b815-799d369d9f51"/>
    <ds:schemaRef ds:uri="http://purl.org/dc/term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d11481a2-52c5-413c-b04b-a936a6926dc6"/>
  </ds:schemaRefs>
</ds:datastoreItem>
</file>

<file path=docProps/app.xml><?xml version="1.0" encoding="utf-8"?>
<Properties xmlns="http://schemas.openxmlformats.org/officeDocument/2006/extended-properties" xmlns:vt="http://schemas.openxmlformats.org/officeDocument/2006/docPropsVTypes">
  <TotalTime>0</TotalTime>
  <Words>255</Words>
  <Application>Microsoft Office PowerPoint</Application>
  <PresentationFormat>Breedbeeld</PresentationFormat>
  <Paragraphs>41</Paragraphs>
  <Slides>142</Slides>
  <Notes>0</Notes>
  <HiddenSlides>0</HiddenSlides>
  <MMClips>0</MMClips>
  <ScaleCrop>false</ScaleCrop>
  <HeadingPairs>
    <vt:vector size="4" baseType="variant">
      <vt:variant>
        <vt:lpstr>Thema</vt:lpstr>
      </vt:variant>
      <vt:variant>
        <vt:i4>1</vt:i4>
      </vt:variant>
      <vt:variant>
        <vt:lpstr>Diatitels</vt:lpstr>
      </vt:variant>
      <vt:variant>
        <vt:i4>142</vt:i4>
      </vt:variant>
    </vt:vector>
  </HeadingPairs>
  <TitlesOfParts>
    <vt:vector size="143"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Dijke, Inge van</dc:creator>
  <cp:lastModifiedBy>Luisa de Heer</cp:lastModifiedBy>
  <cp:revision>42</cp:revision>
  <dcterms:created xsi:type="dcterms:W3CDTF">2022-10-04T12:32:47Z</dcterms:created>
  <dcterms:modified xsi:type="dcterms:W3CDTF">2024-06-04T09:34:44Z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0x010100F6BE19945A59C94EB032AC4985D81E1D</vt:lpwstr>
  </property>
  <property fmtid="{D5CDD505-2E9C-101B-9397-08002B2CF9AE}" pid="3" name="MediaServiceImageTags">
    <vt:lpwstr/>
  </property>
</Properties>
</file>